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3311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45A894E-7E1F-4BE8-A4F5-C9A93D85BF15}" v="20" dt="2023-07-18T12:48:00.62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0" d="100"/>
          <a:sy n="80" d="100"/>
        </p:scale>
        <p:origin x="136"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11" Type="http://schemas.openxmlformats.org/officeDocument/2006/relationships/customXml" Target="../customXml/item3.xml"/><Relationship Id="rId5" Type="http://schemas.openxmlformats.org/officeDocument/2006/relationships/viewProps" Target="viewProps.xml"/><Relationship Id="rId10" Type="http://schemas.openxmlformats.org/officeDocument/2006/relationships/customXml" Target="../customXml/item2.xml"/><Relationship Id="rId4" Type="http://schemas.openxmlformats.org/officeDocument/2006/relationships/presProps" Target="presProps.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62ADF-7518-3A52-E8E1-20BA504A280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9FBE2DD-75CE-0C7D-A325-225539B2EF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31621AD-462C-281D-7FEE-2BBA6F4CC70E}"/>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48797487-55C6-0392-C3AD-D6F75838301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389AE99-5620-289E-0045-71BF9A95F100}"/>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3432495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6DD3E8-11E9-DEB6-A7E0-F38042DC0A4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BF9F1926-B9F1-1FB4-0480-8B1CE8144D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252AFE-BB6D-8795-08F3-A766622DE905}"/>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6B3BF204-29F4-C920-2861-5C86E14B5AD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5458BF-9D7E-C273-8A57-48A9BDF53D1A}"/>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1626993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5F6CD23-2BE6-411C-3E0A-D70BE9B7A6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13E627-0D2D-8928-EC9B-57D39062108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B80ED9E-B9B7-C418-0C09-FD6EDFADB314}"/>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88040428-E91B-8A71-8DF7-E244B5C7F63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E0E7F02-7B31-C964-201F-EF5F99CBA9F6}"/>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18123269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24759D-C5B4-9765-5BFC-244D50C933C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5EC7E5A-75DC-561B-75E5-2DB1396F9B4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4D9E04-CD1A-335F-E504-90CFD6A3360A}"/>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7D3CA7E0-621E-E822-BC0C-5FD2F14137E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446343F-4FE7-A8D7-5197-7859C34F0733}"/>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4692418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5D713-39A6-9228-486A-DA155D13A8C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FACD3F8B-F09A-B19F-17A7-99B57E34E6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722E081-A2CF-B76A-E993-4153BBF9B0D0}"/>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96CBC01D-0A2A-D42D-CC49-9D488DB9D1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2A14728-7E14-BE9D-022C-93F853BB22AB}"/>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1377606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76358-509D-B050-F141-48A6B874F3D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8BDEE5C-7412-2225-124E-6F601C3D7B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64F61A0-2CC9-E4B6-5E36-5F489BF1EF2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8C3AFD89-5E31-C59F-5427-8C25A7E82F05}"/>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6" name="Footer Placeholder 5">
            <a:extLst>
              <a:ext uri="{FF2B5EF4-FFF2-40B4-BE49-F238E27FC236}">
                <a16:creationId xmlns:a16="http://schemas.microsoft.com/office/drawing/2014/main" id="{C12D2002-5568-CF53-FCB3-9109C58C1B7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4129937-902E-1E5A-FBBD-20897D72958A}"/>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3108282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8870B-259A-DF57-FAF9-81A1B9EFEB8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16FFE9E-D4CA-BC3E-D295-DAAE18A195B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6D647E0-020F-8573-5FB2-46B06EE3F32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850AB7DF-50F5-F3DA-3021-7A6FF97BCE7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29477C3-AB95-18C5-5C21-FC21A39579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4277894-87D4-6E6C-5FA3-20C74DC7AEE6}"/>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8" name="Footer Placeholder 7">
            <a:extLst>
              <a:ext uri="{FF2B5EF4-FFF2-40B4-BE49-F238E27FC236}">
                <a16:creationId xmlns:a16="http://schemas.microsoft.com/office/drawing/2014/main" id="{EBA0ECAE-89E6-3C8C-59D6-DCE86C605EF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91D7C6-F4EF-DFC4-B906-DB3696EAA152}"/>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4016923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A21DC-4F5F-403B-FFA5-9B2CAC47DCD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D1D75AA9-8DD2-01A6-13DD-DE803C817617}"/>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4" name="Footer Placeholder 3">
            <a:extLst>
              <a:ext uri="{FF2B5EF4-FFF2-40B4-BE49-F238E27FC236}">
                <a16:creationId xmlns:a16="http://schemas.microsoft.com/office/drawing/2014/main" id="{F31A8BF7-670C-C7A0-3097-FA1971E87F4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D090D635-7D89-352F-263D-FE8F7E35406A}"/>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2309913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675F81-CC83-C05B-EADA-C1F49459432B}"/>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3" name="Footer Placeholder 2">
            <a:extLst>
              <a:ext uri="{FF2B5EF4-FFF2-40B4-BE49-F238E27FC236}">
                <a16:creationId xmlns:a16="http://schemas.microsoft.com/office/drawing/2014/main" id="{BA01B962-A2D1-3E76-988D-C93336983CA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7858A39D-1844-32F9-21DE-38E65AD1D488}"/>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7474680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369C1-A827-92B5-E355-0A9C2CD577E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3F075D3-CE11-A2DE-28AF-2A471AFDD6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94E347B-83C6-A6EF-857A-F648BBA1DE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993F1E7-83A2-BB4B-A1EB-7C81D3EE5BE8}"/>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6" name="Footer Placeholder 5">
            <a:extLst>
              <a:ext uri="{FF2B5EF4-FFF2-40B4-BE49-F238E27FC236}">
                <a16:creationId xmlns:a16="http://schemas.microsoft.com/office/drawing/2014/main" id="{0DF64A4C-00AF-B7B2-DEDE-E2A464F7703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6091EF4-CB10-A722-6A50-21D973D06583}"/>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1197359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340A-430E-BFCB-FC5B-05879F6AC6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E7B3863B-AA06-0915-FEB2-0B593508CD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19E2304-9325-6752-095D-5A6AEF4FCF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4DF9433-B059-E230-2C9A-A154D6054E90}"/>
              </a:ext>
            </a:extLst>
          </p:cNvPr>
          <p:cNvSpPr>
            <a:spLocks noGrp="1"/>
          </p:cNvSpPr>
          <p:nvPr>
            <p:ph type="dt" sz="half" idx="10"/>
          </p:nvPr>
        </p:nvSpPr>
        <p:spPr/>
        <p:txBody>
          <a:bodyPr/>
          <a:lstStyle/>
          <a:p>
            <a:fld id="{0D7EC486-2C4E-4515-9C8D-222663F7BB37}" type="datetimeFigureOut">
              <a:rPr lang="en-GB" smtClean="0"/>
              <a:t>20/07/2023</a:t>
            </a:fld>
            <a:endParaRPr lang="en-GB"/>
          </a:p>
        </p:txBody>
      </p:sp>
      <p:sp>
        <p:nvSpPr>
          <p:cNvPr id="6" name="Footer Placeholder 5">
            <a:extLst>
              <a:ext uri="{FF2B5EF4-FFF2-40B4-BE49-F238E27FC236}">
                <a16:creationId xmlns:a16="http://schemas.microsoft.com/office/drawing/2014/main" id="{5AF5BB02-69B9-6148-2BFF-C35376BF02C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67F0A5-91F1-97FB-63E0-E1E1407E4645}"/>
              </a:ext>
            </a:extLst>
          </p:cNvPr>
          <p:cNvSpPr>
            <a:spLocks noGrp="1"/>
          </p:cNvSpPr>
          <p:nvPr>
            <p:ph type="sldNum" sz="quarter" idx="12"/>
          </p:nvPr>
        </p:nvSpPr>
        <p:spPr/>
        <p:txBody>
          <a:bodyPr/>
          <a:lstStyle/>
          <a:p>
            <a:fld id="{6D48D213-B5D1-47FF-8256-D95DC9BFC549}" type="slidenum">
              <a:rPr lang="en-GB" smtClean="0"/>
              <a:t>‹#›</a:t>
            </a:fld>
            <a:endParaRPr lang="en-GB"/>
          </a:p>
        </p:txBody>
      </p:sp>
    </p:spTree>
    <p:extLst>
      <p:ext uri="{BB962C8B-B14F-4D97-AF65-F5344CB8AC3E}">
        <p14:creationId xmlns:p14="http://schemas.microsoft.com/office/powerpoint/2010/main" val="22471248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E33F398-B2AC-9CB7-6265-07B14239F1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7F6D7A5-6F2F-F503-D7EF-7BAEA42AAED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F044A22-B895-B5A3-BD87-2F017FE848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7EC486-2C4E-4515-9C8D-222663F7BB37}" type="datetimeFigureOut">
              <a:rPr lang="en-GB" smtClean="0"/>
              <a:t>20/07/2023</a:t>
            </a:fld>
            <a:endParaRPr lang="en-GB"/>
          </a:p>
        </p:txBody>
      </p:sp>
      <p:sp>
        <p:nvSpPr>
          <p:cNvPr id="5" name="Footer Placeholder 4">
            <a:extLst>
              <a:ext uri="{FF2B5EF4-FFF2-40B4-BE49-F238E27FC236}">
                <a16:creationId xmlns:a16="http://schemas.microsoft.com/office/drawing/2014/main" id="{6B41ECF5-CFB6-E2FE-FC7F-DCEFEAAF2E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AF4DA3F-7091-B472-97B1-3820BD1357A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8D213-B5D1-47FF-8256-D95DC9BFC549}" type="slidenum">
              <a:rPr lang="en-GB" smtClean="0"/>
              <a:t>‹#›</a:t>
            </a:fld>
            <a:endParaRPr lang="en-GB"/>
          </a:p>
        </p:txBody>
      </p:sp>
    </p:spTree>
    <p:extLst>
      <p:ext uri="{BB962C8B-B14F-4D97-AF65-F5344CB8AC3E}">
        <p14:creationId xmlns:p14="http://schemas.microsoft.com/office/powerpoint/2010/main" val="30138008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cyto.org.uk/" TargetMode="Externa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yto.org.uk/our-spaces" TargetMode="Externa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8ABD776-E043-5F48-6A29-317E30EE0053}"/>
              </a:ext>
            </a:extLst>
          </p:cNvPr>
          <p:cNvSpPr/>
          <p:nvPr/>
        </p:nvSpPr>
        <p:spPr>
          <a:xfrm>
            <a:off x="1" y="0"/>
            <a:ext cx="6275310" cy="1494971"/>
          </a:xfrm>
          <a:prstGeom prst="rect">
            <a:avLst/>
          </a:prstGeom>
          <a:solidFill>
            <a:schemeClr val="accent6">
              <a:lumMod val="7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id="{E40A3EF7-6712-0498-FAD6-3ED31571F7C2}"/>
              </a:ext>
            </a:extLst>
          </p:cNvPr>
          <p:cNvSpPr>
            <a:spLocks noGrp="1"/>
          </p:cNvSpPr>
          <p:nvPr>
            <p:ph type="ctrTitle"/>
          </p:nvPr>
        </p:nvSpPr>
        <p:spPr>
          <a:xfrm>
            <a:off x="295422" y="210710"/>
            <a:ext cx="5684465" cy="812298"/>
          </a:xfrm>
        </p:spPr>
        <p:txBody>
          <a:bodyPr>
            <a:normAutofit/>
          </a:bodyPr>
          <a:lstStyle/>
          <a:p>
            <a:pPr algn="l"/>
            <a:r>
              <a:rPr lang="en-GB" sz="4800" dirty="0">
                <a:solidFill>
                  <a:schemeClr val="bg1"/>
                </a:solidFill>
              </a:rPr>
              <a:t>CYTO, South Norwood</a:t>
            </a:r>
          </a:p>
        </p:txBody>
      </p:sp>
      <p:sp>
        <p:nvSpPr>
          <p:cNvPr id="3" name="Subtitle 2">
            <a:extLst>
              <a:ext uri="{FF2B5EF4-FFF2-40B4-BE49-F238E27FC236}">
                <a16:creationId xmlns:a16="http://schemas.microsoft.com/office/drawing/2014/main" id="{48DE73DD-8204-CBAA-B2F0-669581975520}"/>
              </a:ext>
            </a:extLst>
          </p:cNvPr>
          <p:cNvSpPr>
            <a:spLocks noGrp="1"/>
          </p:cNvSpPr>
          <p:nvPr>
            <p:ph type="subTitle" idx="1"/>
          </p:nvPr>
        </p:nvSpPr>
        <p:spPr>
          <a:xfrm>
            <a:off x="295422" y="933045"/>
            <a:ext cx="5684464" cy="561926"/>
          </a:xfrm>
        </p:spPr>
        <p:txBody>
          <a:bodyPr>
            <a:noAutofit/>
          </a:bodyPr>
          <a:lstStyle/>
          <a:p>
            <a:pPr algn="l"/>
            <a:r>
              <a:rPr lang="en-GB" dirty="0">
                <a:solidFill>
                  <a:schemeClr val="bg1"/>
                </a:solidFill>
              </a:rPr>
              <a:t>Community Asset Transfer Case Study</a:t>
            </a:r>
          </a:p>
        </p:txBody>
      </p:sp>
      <p:sp>
        <p:nvSpPr>
          <p:cNvPr id="7" name="TextBox 6">
            <a:extLst>
              <a:ext uri="{FF2B5EF4-FFF2-40B4-BE49-F238E27FC236}">
                <a16:creationId xmlns:a16="http://schemas.microsoft.com/office/drawing/2014/main" id="{CE01362A-6EE1-F26D-8366-55EED9F0D914}"/>
              </a:ext>
            </a:extLst>
          </p:cNvPr>
          <p:cNvSpPr txBox="1"/>
          <p:nvPr/>
        </p:nvSpPr>
        <p:spPr>
          <a:xfrm>
            <a:off x="179308" y="5617944"/>
            <a:ext cx="11888707" cy="923330"/>
          </a:xfrm>
          <a:prstGeom prst="rect">
            <a:avLst/>
          </a:prstGeom>
          <a:noFill/>
        </p:spPr>
        <p:txBody>
          <a:bodyPr wrap="square">
            <a:spAutoFit/>
          </a:bodyPr>
          <a:lstStyle/>
          <a:p>
            <a:r>
              <a:rPr lang="en-GB" dirty="0"/>
              <a:t>As well as working up a business plan with detailed financial forecasts, CYTO undertook a condition survey and a fire risk assessment to ensure they were fully sighted on the scale of the task they were undertaking. These steps gave CYTO and the Council the confidence to proceed with the transfer, and in June 2023 the new lease was signed.</a:t>
            </a:r>
          </a:p>
        </p:txBody>
      </p:sp>
      <p:sp>
        <p:nvSpPr>
          <p:cNvPr id="8" name="TextBox 7">
            <a:extLst>
              <a:ext uri="{FF2B5EF4-FFF2-40B4-BE49-F238E27FC236}">
                <a16:creationId xmlns:a16="http://schemas.microsoft.com/office/drawing/2014/main" id="{E86A689F-5C69-C2E5-ABC1-711DBF332ABE}"/>
              </a:ext>
            </a:extLst>
          </p:cNvPr>
          <p:cNvSpPr txBox="1"/>
          <p:nvPr/>
        </p:nvSpPr>
        <p:spPr>
          <a:xfrm>
            <a:off x="6446748" y="179714"/>
            <a:ext cx="5621267" cy="5355312"/>
          </a:xfrm>
          <a:prstGeom prst="rect">
            <a:avLst/>
          </a:prstGeom>
          <a:noFill/>
        </p:spPr>
        <p:txBody>
          <a:bodyPr wrap="square">
            <a:spAutoFit/>
          </a:bodyPr>
          <a:lstStyle/>
          <a:p>
            <a:r>
              <a:rPr lang="en-US" dirty="0"/>
              <a:t>Croydon Youth Theatre Organisation (</a:t>
            </a:r>
            <a:r>
              <a:rPr lang="en-US" dirty="0">
                <a:hlinkClick r:id="rId2"/>
              </a:rPr>
              <a:t>www.cyto.org.uk</a:t>
            </a:r>
            <a:r>
              <a:rPr lang="en-US" dirty="0"/>
              <a:t>) has been providing young people with drama and technical theatre workshops and the chance to appear in productions for over 50 years. They are located in Oakley Road, South Norwood in premises they have rented for many years from the Council.</a:t>
            </a:r>
          </a:p>
          <a:p>
            <a:endParaRPr lang="en-US" dirty="0"/>
          </a:p>
          <a:p>
            <a:r>
              <a:rPr lang="en-US" dirty="0"/>
              <a:t>Last year they asked the Council if we would consider a Community Asset Transfer (CAT) to enable them to increase investment in the building. A CAT is </a:t>
            </a:r>
            <a:r>
              <a:rPr lang="en-GB" dirty="0"/>
              <a:t>typically a 25 year lease, at less than market value, but the organisation taking it on also takes on responsibility for internal and external maintenance and all the statutory safety checks. </a:t>
            </a:r>
          </a:p>
          <a:p>
            <a:endParaRPr lang="en-GB" dirty="0"/>
          </a:p>
          <a:p>
            <a:r>
              <a:rPr lang="en-GB" dirty="0"/>
              <a:t>CYTO chose to go down this route as it meant they would be able to apply for a wider range of funding opportunities to allow them to undertake building improvements and ensure it continues to provide a much- loved community facility for the borough’s young people.</a:t>
            </a:r>
          </a:p>
        </p:txBody>
      </p:sp>
      <p:pic>
        <p:nvPicPr>
          <p:cNvPr id="1026" name="Picture 2">
            <a:extLst>
              <a:ext uri="{FF2B5EF4-FFF2-40B4-BE49-F238E27FC236}">
                <a16:creationId xmlns:a16="http://schemas.microsoft.com/office/drawing/2014/main" id="{CD506036-A159-F9C1-611D-28B96D5843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1494970"/>
            <a:ext cx="3551583" cy="353787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EF2A83C-5D8E-FAB1-40A0-FB7E0A92A42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3730" y="1494970"/>
            <a:ext cx="3551582" cy="355158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521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B1502759-A468-7378-C911-71AA80D4AD40}"/>
              </a:ext>
            </a:extLst>
          </p:cNvPr>
          <p:cNvSpPr txBox="1"/>
          <p:nvPr/>
        </p:nvSpPr>
        <p:spPr>
          <a:xfrm>
            <a:off x="8017565" y="4272677"/>
            <a:ext cx="3909391" cy="2308324"/>
          </a:xfrm>
          <a:prstGeom prst="rect">
            <a:avLst/>
          </a:prstGeom>
          <a:noFill/>
        </p:spPr>
        <p:txBody>
          <a:bodyPr wrap="square">
            <a:spAutoFit/>
          </a:bodyPr>
          <a:lstStyle/>
          <a:p>
            <a:r>
              <a:rPr lang="en-GB" dirty="0"/>
              <a:t>This building is also serving the wider needs of the area as the facilities are available for others to use. CYTO offer affordable hire of the theatre, the dance studio and rehearsal space. If you would like to find out more, please visit </a:t>
            </a:r>
            <a:r>
              <a:rPr lang="en-GB" dirty="0">
                <a:hlinkClick r:id="rId2"/>
              </a:rPr>
              <a:t>www.cyto.org.uk/our-spaces</a:t>
            </a:r>
            <a:endParaRPr lang="en-GB" dirty="0"/>
          </a:p>
          <a:p>
            <a:endParaRPr lang="en-GB" dirty="0"/>
          </a:p>
        </p:txBody>
      </p:sp>
      <p:sp>
        <p:nvSpPr>
          <p:cNvPr id="6" name="TextBox 5">
            <a:extLst>
              <a:ext uri="{FF2B5EF4-FFF2-40B4-BE49-F238E27FC236}">
                <a16:creationId xmlns:a16="http://schemas.microsoft.com/office/drawing/2014/main" id="{7B670BF3-05FF-069C-8261-B7A640A57A0A}"/>
              </a:ext>
            </a:extLst>
          </p:cNvPr>
          <p:cNvSpPr txBox="1"/>
          <p:nvPr/>
        </p:nvSpPr>
        <p:spPr>
          <a:xfrm>
            <a:off x="455274" y="388089"/>
            <a:ext cx="7181985" cy="1754326"/>
          </a:xfrm>
          <a:prstGeom prst="rect">
            <a:avLst/>
          </a:prstGeom>
          <a:noFill/>
        </p:spPr>
        <p:txBody>
          <a:bodyPr wrap="square">
            <a:spAutoFit/>
          </a:bodyPr>
          <a:lstStyle/>
          <a:p>
            <a:r>
              <a:rPr lang="en-GB" dirty="0"/>
              <a:t>David Page, the Chair of CYTO, along with his fellow trustees have taken this step to provide greater certainty for the organisation's future. However, securing the lease was just one element. They were equally mindful of the need to have an effective management committee and a solid foundation of talented professionals, volunteers, supporters, etc and put in a good deal of time and effort to ensure this was the case. </a:t>
            </a:r>
          </a:p>
        </p:txBody>
      </p:sp>
      <p:pic>
        <p:nvPicPr>
          <p:cNvPr id="2050" name="Picture 2">
            <a:extLst>
              <a:ext uri="{FF2B5EF4-FFF2-40B4-BE49-F238E27FC236}">
                <a16:creationId xmlns:a16="http://schemas.microsoft.com/office/drawing/2014/main" id="{E59CF953-B082-5FD4-0343-8F9C5717E0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117226" y="388089"/>
            <a:ext cx="3619500" cy="36195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a:extLst>
              <a:ext uri="{FF2B5EF4-FFF2-40B4-BE49-F238E27FC236}">
                <a16:creationId xmlns:a16="http://schemas.microsoft.com/office/drawing/2014/main" id="{FF4117FE-CD5C-AE11-A81F-F899FB0AD828}"/>
              </a:ext>
            </a:extLst>
          </p:cNvPr>
          <p:cNvPicPr>
            <a:picLocks noChangeAspect="1"/>
          </p:cNvPicPr>
          <p:nvPr/>
        </p:nvPicPr>
        <p:blipFill rotWithShape="1">
          <a:blip r:embed="rId4"/>
          <a:srcRect l="15435" t="31102" r="17065" b="8772"/>
          <a:stretch/>
        </p:blipFill>
        <p:spPr>
          <a:xfrm>
            <a:off x="455274" y="2901690"/>
            <a:ext cx="7124969" cy="3568221"/>
          </a:xfrm>
          <a:prstGeom prst="rect">
            <a:avLst/>
          </a:prstGeom>
        </p:spPr>
      </p:pic>
    </p:spTree>
    <p:extLst>
      <p:ext uri="{BB962C8B-B14F-4D97-AF65-F5344CB8AC3E}">
        <p14:creationId xmlns:p14="http://schemas.microsoft.com/office/powerpoint/2010/main" val="9224157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E1130E32DD6BB4EBC2ABCBF8A28FFFB" ma:contentTypeVersion="16" ma:contentTypeDescription="Create a new document." ma:contentTypeScope="" ma:versionID="ab5f8bd3250823e209764c7d14080814">
  <xsd:schema xmlns:xsd="http://www.w3.org/2001/XMLSchema" xmlns:xs="http://www.w3.org/2001/XMLSchema" xmlns:p="http://schemas.microsoft.com/office/2006/metadata/properties" xmlns:ns2="f2b78acb-a125-42ee-931d-35b42eaca4cf" xmlns:ns3="40fb00f1-5bbb-44a7-bfb3-61dc61144823" xmlns:ns4="23854207-56bf-449d-b24b-f2bdd830b400" targetNamespace="http://schemas.microsoft.com/office/2006/metadata/properties" ma:root="true" ma:fieldsID="4c38871ca1d376f95e543112b3dcca6c" ns2:_="" ns3:_="" ns4:_="">
    <xsd:import namespace="f2b78acb-a125-42ee-931d-35b42eaca4cf"/>
    <xsd:import namespace="40fb00f1-5bbb-44a7-bfb3-61dc61144823"/>
    <xsd:import namespace="23854207-56bf-449d-b24b-f2bdd830b400"/>
    <xsd:element name="properties">
      <xsd:complexType>
        <xsd:sequence>
          <xsd:element name="documentManagement">
            <xsd:complexType>
              <xsd:all>
                <xsd:element ref="ns2:Document_x0020_Description" minOccurs="0"/>
                <xsd:element ref="ns2:DocumentAuthor" minOccurs="0"/>
                <xsd:element ref="ns2:ProtectiveClassification" minOccurs="0"/>
                <xsd:element ref="ns2:febcb389c47c4530afe6acfa103de16c" minOccurs="0"/>
                <xsd:element ref="ns2:TaxCatchAll" minOccurs="0"/>
                <xsd:element ref="ns2:TaxCatchAllLabel" minOccurs="0"/>
                <xsd:element ref="ns2:l1c2f45cb913413195fefa0ed1a24d84" minOccurs="0"/>
                <xsd:element ref="ns2:TaxKeywordTaxHTField" minOccurs="0"/>
                <xsd:element ref="ns3:MediaServiceMetadata" minOccurs="0"/>
                <xsd:element ref="ns3:MediaServiceFastMetadata" minOccurs="0"/>
                <xsd:element ref="ns4:SharedWithUsers" minOccurs="0"/>
                <xsd:element ref="ns4:SharedWithDetails" minOccurs="0"/>
                <xsd:element ref="ns3:lcf76f155ced4ddcb4097134ff3c332f"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b78acb-a125-42ee-931d-35b42eaca4cf" elementFormDefault="qualified">
    <xsd:import namespace="http://schemas.microsoft.com/office/2006/documentManagement/types"/>
    <xsd:import namespace="http://schemas.microsoft.com/office/infopath/2007/PartnerControls"/>
    <xsd:element name="Document_x0020_Description" ma:index="8" nillable="true" ma:displayName="Document Description" ma:internalName="Document_x0020_Description">
      <xsd:simpleType>
        <xsd:restriction base="dms:Note">
          <xsd:maxLength value="255"/>
        </xsd:restriction>
      </xsd:simpleType>
    </xsd:element>
    <xsd:element name="DocumentAuthor" ma:index="9" nillable="true" ma:displayName="Primary Contact" ma:list="UserInfo" ma:SearchPeopleOnly="false" ma:SharePointGroup="0" ma:internalName="DocumentAuthor"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rotectiveClassification" ma:index="10" nillable="true" ma:displayName="Protective Marking" ma:default="NOT CLASSIFIED" ma:description="Protective Marking scheme for LBC is being reviewed and will be available at a later date. NOT CLASSIFIED means that no Protective Marking decision has been made." ma:format="Dropdown" ma:internalName="ProtectiveClassification">
      <xsd:simpleType>
        <xsd:restriction base="dms:Choice">
          <xsd:enumeration value="NOT CLASSIFIED"/>
        </xsd:restriction>
      </xsd:simpleType>
    </xsd:element>
    <xsd:element name="febcb389c47c4530afe6acfa103de16c" ma:index="11" nillable="true" ma:taxonomy="true" ma:internalName="febcb389c47c4530afe6acfa103de16c" ma:taxonomyFieldName="OrganisationalUnit" ma:displayName="Organisational Unit" ma:default="" ma:fieldId="{febcb389-c47c-4530-afe6-acfa103de16c}" ma:sspId="c265c3e7-f7ae-4ea0-b3f5-7c0024770d98" ma:termSetId="21787c9d-e40d-4e47-be76-3b424c150f97" ma:anchorId="00000000-0000-0000-0000-000000000000" ma:open="false" ma:isKeyword="false">
      <xsd:complexType>
        <xsd:sequence>
          <xsd:element ref="pc:Terms" minOccurs="0" maxOccurs="1"/>
        </xsd:sequence>
      </xsd:complexType>
    </xsd:element>
    <xsd:element name="TaxCatchAll" ma:index="12" nillable="true" ma:displayName="Taxonomy Catch All Column" ma:hidden="true" ma:list="{75d950cd-c3b5-4065-ade2-387b772a4f82}" ma:internalName="TaxCatchAll" ma:showField="CatchAllData" ma:web="23854207-56bf-449d-b24b-f2bdd830b400">
      <xsd:complexType>
        <xsd:complexContent>
          <xsd:extension base="dms:MultiChoiceLookup">
            <xsd:sequence>
              <xsd:element name="Value" type="dms:Lookup" maxOccurs="unbounded" minOccurs="0" nillable="true"/>
            </xsd:sequence>
          </xsd:extension>
        </xsd:complexContent>
      </xsd:complexType>
    </xsd:element>
    <xsd:element name="TaxCatchAllLabel" ma:index="13" nillable="true" ma:displayName="Taxonomy Catch All Column1" ma:hidden="true" ma:list="{75d950cd-c3b5-4065-ade2-387b772a4f82}" ma:internalName="TaxCatchAllLabel" ma:readOnly="true" ma:showField="CatchAllDataLabel" ma:web="23854207-56bf-449d-b24b-f2bdd830b400">
      <xsd:complexType>
        <xsd:complexContent>
          <xsd:extension base="dms:MultiChoiceLookup">
            <xsd:sequence>
              <xsd:element name="Value" type="dms:Lookup" maxOccurs="unbounded" minOccurs="0" nillable="true"/>
            </xsd:sequence>
          </xsd:extension>
        </xsd:complexContent>
      </xsd:complexType>
    </xsd:element>
    <xsd:element name="l1c2f45cb913413195fefa0ed1a24d84" ma:index="15" nillable="true" ma:taxonomy="true" ma:internalName="l1c2f45cb913413195fefa0ed1a24d84" ma:taxonomyFieldName="Activity" ma:displayName="Activity" ma:fieldId="{51c2f45c-b913-4131-95fe-fa0ed1a24d84}" ma:sspId="c265c3e7-f7ae-4ea0-b3f5-7c0024770d98" ma:termSetId="753275df-fc85-4ec7-8f6d-defd1dbad5d1" ma:anchorId="00000000-0000-0000-0000-000000000000" ma:open="false" ma:isKeyword="false">
      <xsd:complexType>
        <xsd:sequence>
          <xsd:element ref="pc:Terms" minOccurs="0" maxOccurs="1"/>
        </xsd:sequence>
      </xsd:complexType>
    </xsd:element>
    <xsd:element name="TaxKeywordTaxHTField" ma:index="17" nillable="true" ma:taxonomy="true" ma:internalName="TaxKeywordTaxHTField" ma:taxonomyFieldName="TaxKeyword" ma:displayName="Enterprise Keywords" ma:fieldId="{23f27201-bee3-471e-b2e7-b64fd8b7ca38}" ma:taxonomyMulti="true" ma:sspId="c265c3e7-f7ae-4ea0-b3f5-7c0024770d98" ma:termSetId="00000000-0000-0000-0000-000000000000" ma:anchorId="00000000-0000-0000-0000-000000000000" ma:open="true" ma:isKeyword="tru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0fb00f1-5bbb-44a7-bfb3-61dc61144823" elementFormDefault="qualified">
    <xsd:import namespace="http://schemas.microsoft.com/office/2006/documentManagement/types"/>
    <xsd:import namespace="http://schemas.microsoft.com/office/infopath/2007/PartnerControls"/>
    <xsd:element name="MediaServiceMetadata" ma:index="19" nillable="true" ma:displayName="MediaServiceMetadata" ma:hidden="true" ma:internalName="MediaServiceMetadata" ma:readOnly="true">
      <xsd:simpleType>
        <xsd:restriction base="dms:Note"/>
      </xsd:simpleType>
    </xsd:element>
    <xsd:element name="MediaServiceFastMetadata" ma:index="20" nillable="true" ma:displayName="MediaServiceFastMetadata" ma:hidden="true" ma:internalName="MediaServiceFastMetadata" ma:readOnly="true">
      <xsd:simpleType>
        <xsd:restriction base="dms:Note"/>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c265c3e7-f7ae-4ea0-b3f5-7c0024770d98"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element name="MediaServiceGenerationTime" ma:index="26" nillable="true" ma:displayName="MediaServiceGenerationTime" ma:hidden="true" ma:internalName="MediaServiceGenerationTime" ma:readOnly="true">
      <xsd:simpleType>
        <xsd:restriction base="dms:Text"/>
      </xsd:simpleType>
    </xsd:element>
    <xsd:element name="MediaServiceEventHashCode" ma:index="27" nillable="true" ma:displayName="MediaServiceEventHashCode" ma:hidden="true" ma:internalName="MediaServiceEventHashCode" ma:readOnly="true">
      <xsd:simpleType>
        <xsd:restriction base="dms:Text"/>
      </xsd:simpleType>
    </xsd:element>
    <xsd:element name="MediaServiceDateTaken" ma:index="28" nillable="true" ma:displayName="MediaServiceDateTaken" ma:hidden="true" ma:indexed="true" ma:internalName="MediaServiceDateTaken" ma:readOnly="true">
      <xsd:simpleType>
        <xsd:restriction base="dms:Text"/>
      </xsd:simpleType>
    </xsd:element>
    <xsd:element name="MediaServiceLocation" ma:index="29" nillable="true" ma:displayName="Location" ma:indexed="true" ma:internalName="MediaServiceLocation" ma:readOnly="true">
      <xsd:simpleType>
        <xsd:restriction base="dms:Text"/>
      </xsd:simpleType>
    </xsd:element>
    <xsd:element name="MediaServiceObjectDetectorVersions" ma:index="30"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3854207-56bf-449d-b24b-f2bdd830b400" elementFormDefault="qualified">
    <xsd:import namespace="http://schemas.microsoft.com/office/2006/documentManagement/types"/>
    <xsd:import namespace="http://schemas.microsoft.com/office/infopath/2007/PartnerControls"/>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haredContentType xmlns="Microsoft.SharePoint.Taxonomy.ContentTypeSync" SourceId="c265c3e7-f7ae-4ea0-b3f5-7c0024770d98" ContentTypeId="0x0101" PreviousValue="false"/>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1C846C3-9E40-48DA-8A00-CEA875FBBC2C}"/>
</file>

<file path=customXml/itemProps2.xml><?xml version="1.0" encoding="utf-8"?>
<ds:datastoreItem xmlns:ds="http://schemas.openxmlformats.org/officeDocument/2006/customXml" ds:itemID="{93678578-17C9-43BB-95D5-2955B570BCB1}"/>
</file>

<file path=customXml/itemProps3.xml><?xml version="1.0" encoding="utf-8"?>
<ds:datastoreItem xmlns:ds="http://schemas.openxmlformats.org/officeDocument/2006/customXml" ds:itemID="{582F5F6A-5317-49DD-9411-9BF8D2C35611}"/>
</file>

<file path=docProps/app.xml><?xml version="1.0" encoding="utf-8"?>
<Properties xmlns="http://schemas.openxmlformats.org/officeDocument/2006/extended-properties" xmlns:vt="http://schemas.openxmlformats.org/officeDocument/2006/docPropsVTypes">
  <TotalTime>1634</TotalTime>
  <Words>376</Words>
  <Application>Microsoft Office PowerPoint</Application>
  <PresentationFormat>Widescreen</PresentationFormat>
  <Paragraphs>10</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CYTO, South Norwood</vt:lpstr>
      <vt:lpstr>PowerPoint Presentation</vt:lpstr>
    </vt:vector>
  </TitlesOfParts>
  <Company>London Borough of Croydon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Harlow Hall, Norbury</dc:title>
  <dc:creator>Bashford, Simon</dc:creator>
  <cp:lastModifiedBy>Dussard, Felisha</cp:lastModifiedBy>
  <cp:revision>3</cp:revision>
  <cp:lastPrinted>2023-07-18T12:52:16Z</cp:lastPrinted>
  <dcterms:created xsi:type="dcterms:W3CDTF">2022-11-10T16:16:05Z</dcterms:created>
  <dcterms:modified xsi:type="dcterms:W3CDTF">2023-07-20T12:31:19Z</dcterms:modified>
</cp:coreProperties>
</file>